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0080625" cy="7597775"/>
  <p:notesSz cx="6797675" cy="9856788"/>
  <p:defaultTextStyle>
    <a:defPPr>
      <a:defRPr lang="en-US"/>
    </a:defPPr>
    <a:lvl1pPr marL="0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5069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0138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5207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0275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5344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0413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35482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0551" algn="l" defTabSz="1010138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218" y="-84"/>
      </p:cViewPr>
      <p:guideLst>
        <p:guide orient="horz" pos="2393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9F5024-5BDA-4828-9F6A-802D2A0340DF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39775"/>
            <a:ext cx="49022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1974"/>
            <a:ext cx="5438140" cy="4435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6224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362240"/>
            <a:ext cx="2945659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DB9B8A-1639-492D-BB54-E4B73AF40D2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17493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5069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0138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5207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20275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25344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30413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35482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40551" algn="l" defTabSz="1010138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47738" y="739775"/>
            <a:ext cx="49022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B9B8A-1639-492D-BB54-E4B73AF40D29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12194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360235"/>
            <a:ext cx="8568531" cy="16285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094" y="4305406"/>
            <a:ext cx="7056438" cy="194165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50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0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5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0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53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0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35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0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03279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993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453" y="304264"/>
            <a:ext cx="2268141" cy="6482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031" y="304264"/>
            <a:ext cx="6636411" cy="64827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8751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5766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300" y="4882274"/>
            <a:ext cx="8568531" cy="150900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300" y="3220262"/>
            <a:ext cx="8568531" cy="1662013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506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01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520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2027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53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3041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3548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405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1682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031" y="1772815"/>
            <a:ext cx="4452276" cy="501418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4318" y="1772815"/>
            <a:ext cx="4452276" cy="5014180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89261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00706"/>
            <a:ext cx="4454027" cy="70877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5069" indent="0">
              <a:buNone/>
              <a:defRPr sz="2200" b="1"/>
            </a:lvl2pPr>
            <a:lvl3pPr marL="1010138" indent="0">
              <a:buNone/>
              <a:defRPr sz="2000" b="1"/>
            </a:lvl3pPr>
            <a:lvl4pPr marL="1515207" indent="0">
              <a:buNone/>
              <a:defRPr sz="1800" b="1"/>
            </a:lvl4pPr>
            <a:lvl5pPr marL="2020275" indent="0">
              <a:buNone/>
              <a:defRPr sz="1800" b="1"/>
            </a:lvl5pPr>
            <a:lvl6pPr marL="2525344" indent="0">
              <a:buNone/>
              <a:defRPr sz="1800" b="1"/>
            </a:lvl6pPr>
            <a:lvl7pPr marL="3030413" indent="0">
              <a:buNone/>
              <a:defRPr sz="1800" b="1"/>
            </a:lvl7pPr>
            <a:lvl8pPr marL="3535482" indent="0">
              <a:buNone/>
              <a:defRPr sz="1800" b="1"/>
            </a:lvl8pPr>
            <a:lvl9pPr marL="404055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031" y="2409480"/>
            <a:ext cx="4454027" cy="4377515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0818" y="1700706"/>
            <a:ext cx="4455776" cy="70877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5069" indent="0">
              <a:buNone/>
              <a:defRPr sz="2200" b="1"/>
            </a:lvl2pPr>
            <a:lvl3pPr marL="1010138" indent="0">
              <a:buNone/>
              <a:defRPr sz="2000" b="1"/>
            </a:lvl3pPr>
            <a:lvl4pPr marL="1515207" indent="0">
              <a:buNone/>
              <a:defRPr sz="1800" b="1"/>
            </a:lvl4pPr>
            <a:lvl5pPr marL="2020275" indent="0">
              <a:buNone/>
              <a:defRPr sz="1800" b="1"/>
            </a:lvl5pPr>
            <a:lvl6pPr marL="2525344" indent="0">
              <a:buNone/>
              <a:defRPr sz="1800" b="1"/>
            </a:lvl6pPr>
            <a:lvl7pPr marL="3030413" indent="0">
              <a:buNone/>
              <a:defRPr sz="1800" b="1"/>
            </a:lvl7pPr>
            <a:lvl8pPr marL="3535482" indent="0">
              <a:buNone/>
              <a:defRPr sz="1800" b="1"/>
            </a:lvl8pPr>
            <a:lvl9pPr marL="404055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0818" y="2409480"/>
            <a:ext cx="4455776" cy="4377515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3619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31757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769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032" y="302504"/>
            <a:ext cx="3316456" cy="128740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245" y="302505"/>
            <a:ext cx="5635349" cy="6484490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032" y="1589905"/>
            <a:ext cx="3316456" cy="5197090"/>
          </a:xfrm>
        </p:spPr>
        <p:txBody>
          <a:bodyPr/>
          <a:lstStyle>
            <a:lvl1pPr marL="0" indent="0">
              <a:buNone/>
              <a:defRPr sz="1500"/>
            </a:lvl1pPr>
            <a:lvl2pPr marL="505069" indent="0">
              <a:buNone/>
              <a:defRPr sz="1300"/>
            </a:lvl2pPr>
            <a:lvl3pPr marL="1010138" indent="0">
              <a:buNone/>
              <a:defRPr sz="1100"/>
            </a:lvl3pPr>
            <a:lvl4pPr marL="1515207" indent="0">
              <a:buNone/>
              <a:defRPr sz="1000"/>
            </a:lvl4pPr>
            <a:lvl5pPr marL="2020275" indent="0">
              <a:buNone/>
              <a:defRPr sz="1000"/>
            </a:lvl5pPr>
            <a:lvl6pPr marL="2525344" indent="0">
              <a:buNone/>
              <a:defRPr sz="1000"/>
            </a:lvl6pPr>
            <a:lvl7pPr marL="3030413" indent="0">
              <a:buNone/>
              <a:defRPr sz="1000"/>
            </a:lvl7pPr>
            <a:lvl8pPr marL="3535482" indent="0">
              <a:buNone/>
              <a:defRPr sz="1000"/>
            </a:lvl8pPr>
            <a:lvl9pPr marL="404055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068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5873" y="5318443"/>
            <a:ext cx="6048375" cy="62787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873" y="678875"/>
            <a:ext cx="6048375" cy="4558665"/>
          </a:xfrm>
        </p:spPr>
        <p:txBody>
          <a:bodyPr/>
          <a:lstStyle>
            <a:lvl1pPr marL="0" indent="0">
              <a:buNone/>
              <a:defRPr sz="3500"/>
            </a:lvl1pPr>
            <a:lvl2pPr marL="505069" indent="0">
              <a:buNone/>
              <a:defRPr sz="3100"/>
            </a:lvl2pPr>
            <a:lvl3pPr marL="1010138" indent="0">
              <a:buNone/>
              <a:defRPr sz="2700"/>
            </a:lvl3pPr>
            <a:lvl4pPr marL="1515207" indent="0">
              <a:buNone/>
              <a:defRPr sz="2200"/>
            </a:lvl4pPr>
            <a:lvl5pPr marL="2020275" indent="0">
              <a:buNone/>
              <a:defRPr sz="2200"/>
            </a:lvl5pPr>
            <a:lvl6pPr marL="2525344" indent="0">
              <a:buNone/>
              <a:defRPr sz="2200"/>
            </a:lvl6pPr>
            <a:lvl7pPr marL="3030413" indent="0">
              <a:buNone/>
              <a:defRPr sz="2200"/>
            </a:lvl7pPr>
            <a:lvl8pPr marL="3535482" indent="0">
              <a:buNone/>
              <a:defRPr sz="2200"/>
            </a:lvl8pPr>
            <a:lvl9pPr marL="4040551" indent="0">
              <a:buNone/>
              <a:defRPr sz="22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5873" y="5946315"/>
            <a:ext cx="6048375" cy="891683"/>
          </a:xfrm>
        </p:spPr>
        <p:txBody>
          <a:bodyPr/>
          <a:lstStyle>
            <a:lvl1pPr marL="0" indent="0">
              <a:buNone/>
              <a:defRPr sz="1500"/>
            </a:lvl1pPr>
            <a:lvl2pPr marL="505069" indent="0">
              <a:buNone/>
              <a:defRPr sz="1300"/>
            </a:lvl2pPr>
            <a:lvl3pPr marL="1010138" indent="0">
              <a:buNone/>
              <a:defRPr sz="1100"/>
            </a:lvl3pPr>
            <a:lvl4pPr marL="1515207" indent="0">
              <a:buNone/>
              <a:defRPr sz="1000"/>
            </a:lvl4pPr>
            <a:lvl5pPr marL="2020275" indent="0">
              <a:buNone/>
              <a:defRPr sz="1000"/>
            </a:lvl5pPr>
            <a:lvl6pPr marL="2525344" indent="0">
              <a:buNone/>
              <a:defRPr sz="1000"/>
            </a:lvl6pPr>
            <a:lvl7pPr marL="3030413" indent="0">
              <a:buNone/>
              <a:defRPr sz="1000"/>
            </a:lvl7pPr>
            <a:lvl8pPr marL="3535482" indent="0">
              <a:buNone/>
              <a:defRPr sz="1000"/>
            </a:lvl8pPr>
            <a:lvl9pPr marL="404055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5487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4031" y="304263"/>
            <a:ext cx="9072563" cy="1266296"/>
          </a:xfrm>
          <a:prstGeom prst="rect">
            <a:avLst/>
          </a:prstGeom>
        </p:spPr>
        <p:txBody>
          <a:bodyPr vert="horz" lIns="101014" tIns="50507" rIns="101014" bIns="5050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" y="1772815"/>
            <a:ext cx="9072563" cy="5014180"/>
          </a:xfrm>
          <a:prstGeom prst="rect">
            <a:avLst/>
          </a:prstGeom>
        </p:spPr>
        <p:txBody>
          <a:bodyPr vert="horz" lIns="101014" tIns="50507" rIns="101014" bIns="5050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4031" y="7042012"/>
            <a:ext cx="2352146" cy="404511"/>
          </a:xfrm>
          <a:prstGeom prst="rect">
            <a:avLst/>
          </a:prstGeom>
        </p:spPr>
        <p:txBody>
          <a:bodyPr vert="horz" lIns="101014" tIns="50507" rIns="101014" bIns="50507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AA844-4DA6-47DF-8CAD-F7EE4740809B}" type="datetimeFigureOut">
              <a:rPr lang="en-CA" smtClean="0"/>
              <a:t>25/09/2013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44214" y="7042012"/>
            <a:ext cx="3192198" cy="404511"/>
          </a:xfrm>
          <a:prstGeom prst="rect">
            <a:avLst/>
          </a:prstGeom>
        </p:spPr>
        <p:txBody>
          <a:bodyPr vert="horz" lIns="101014" tIns="50507" rIns="101014" bIns="50507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24448" y="7042012"/>
            <a:ext cx="2352146" cy="404511"/>
          </a:xfrm>
          <a:prstGeom prst="rect">
            <a:avLst/>
          </a:prstGeom>
        </p:spPr>
        <p:txBody>
          <a:bodyPr vert="horz" lIns="101014" tIns="50507" rIns="101014" bIns="50507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07EB6-3F55-4857-886A-96012F1FAD9B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0943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0138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802" indent="-378802" algn="l" defTabSz="1010138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0737" indent="-315668" algn="l" defTabSz="1010138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2672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67741" indent="-252534" algn="l" defTabSz="1010138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2810" indent="-252534" algn="l" defTabSz="1010138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7879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82947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8016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93085" indent="-252534" algn="l" defTabSz="10101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5069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0138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5207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0275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5344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0413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35482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0551" algn="l" defTabSz="10101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336" y="-80757"/>
            <a:ext cx="5001181" cy="779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96496" y="1166295"/>
            <a:ext cx="2143363" cy="534496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 numCol="1" spcCol="0">
            <a:noAutofit/>
          </a:bodyPr>
          <a:lstStyle/>
          <a:p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Sixth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Annual Conference </a:t>
            </a:r>
            <a:r>
              <a:rPr lang="en-C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the</a:t>
            </a:r>
            <a:r>
              <a:rPr lang="en-C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Atlantic Mediaeval Association</a:t>
            </a:r>
            <a:r>
              <a:rPr lang="en-C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27-28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September 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2013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Acadia University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A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7784" y="1926679"/>
            <a:ext cx="3816424" cy="2902767"/>
          </a:xfrm>
          <a:prstGeom prst="rect">
            <a:avLst/>
          </a:prstGeom>
          <a:noFill/>
          <a:ln>
            <a:noFill/>
          </a:ln>
        </p:spPr>
        <p:txBody>
          <a:bodyPr wrap="square" lIns="101014" tIns="50507" rIns="101014" bIns="50507" rtlCol="0">
            <a:spAutoFit/>
          </a:bodyPr>
          <a:lstStyle/>
          <a:p>
            <a:pPr algn="ctr"/>
            <a:r>
              <a:rPr lang="en-US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Organizing Committee and Atlantic Medieval Association thank the following for their support: </a:t>
            </a:r>
            <a:r>
              <a:rPr lang="en-CA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CA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Dean of Research and Graduate Studies, Acadia University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Dean of Arts, Acadia University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English &amp; Theatre, Acadia University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of History and Classics, Acadia University</a:t>
            </a:r>
          </a:p>
          <a:p>
            <a:pPr algn="ctr"/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CA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Janice </a:t>
            </a:r>
            <a:r>
              <a:rPr lang="en-US" sz="13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Worthylake</a:t>
            </a: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Perry</a:t>
            </a:r>
            <a: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94" t="63928" r="7953" b="1"/>
          <a:stretch/>
        </p:blipFill>
        <p:spPr bwMode="auto">
          <a:xfrm>
            <a:off x="431800" y="5239047"/>
            <a:ext cx="4120076" cy="224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7345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43768" y="486519"/>
            <a:ext cx="4104456" cy="662473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Friday 27 September</a:t>
            </a:r>
            <a:endParaRPr lang="en-CA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4:00-4:30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Welcome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Beveridge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Arts Centre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Lobby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4:30-5:45  Plenary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BAC132)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Fiona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Tolhurst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(Harrison McCain Visiting Fellow,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Department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English, Acadia University), 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Trouble with Margery: Underestimating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Overreading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Margery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Kempe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6:30  Conference Dinner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Blomidon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Inn, Main St.,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Wolfville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5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Saturday </a:t>
            </a:r>
            <a:r>
              <a:rPr lang="en-US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28 September</a:t>
            </a:r>
            <a:endParaRPr lang="en-CA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9:00-10:30	Session I  (BAC237)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Michael Fournier (Dalhousie University), Pity as a Political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Virtue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Consolation of Philosophy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Rebecca Cuevas (Acadia University), How Saint Augustine’s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Confessions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Uses Ancient Rhetorical Rules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Janine Rogers (Mount Allison University), The Manuscript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Museum: Medievalism and Natural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Coffee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10:30-10:50 (BAC 325)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5616376" y="486519"/>
            <a:ext cx="4176464" cy="655272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11:00-12:30	Session II (BAC237)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Adam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Hutka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(University of New Brunswick, Saint John),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Visual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Impressions and Tables of Brass: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Uses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Imagination in House of Fame 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Ian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Brunton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(Acadia University), The Elevation of Galahad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Morte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Darthur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Kevin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Whetter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(Acadia University), Paul Newman and 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Holy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Grail 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12:30-1:30 lunch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1:45-3:15	Session III (BAC237)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Kristen Mills (St. Francis Xavier University), Gesture,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Emotion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Masculinity in Anglo-Saxon Texts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Marc Muschler (Acadia University), Might vs. Bright: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Contrasting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Heroic Archetypes in J. R. R.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Tolkien's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Lord of the Rings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Kathy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Cawsey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(Dalhousie University), Modern Word-Hoards: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Survival/Revival/Arrival of Old English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Alliterative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Verse Forms in Modern Poetry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Coffee 3:15-3:35 (BAC 325)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3:45-4:45	Session IV (BAC237)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Melissa Furrow (Dalhousie University), There's Something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About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Joan of Kent ...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Donna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Trembinski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(St. Francis Xavier University),  Disabilities,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Authorities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Feminities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The Case </a:t>
            </a:r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Francis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Assisi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4:45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AMA AGM 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location TBA)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5936" y="5167039"/>
            <a:ext cx="2880320" cy="2375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1643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29</Words>
  <Application>Microsoft Office PowerPoint</Application>
  <PresentationFormat>Custom</PresentationFormat>
  <Paragraphs>51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Sixth Annual Conference  of the Atlantic Mediaeval Association   27-28 September 2013 Acadia University   </vt:lpstr>
      <vt:lpstr>PowerPoint Presentation</vt:lpstr>
    </vt:vector>
  </TitlesOfParts>
  <Company>Acadia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Fifth Annual Conference  of the Atlantic Mediaeval Association       14-15 September 2012 Acadia University          The Organizing Committee and Atlantic Medieval Association thank the following for their support:    Dean or Arts, Acadia University Department of English &amp; Theatre, Acadia University Department of History and Classics, Acadia University Durham University &amp; Colleen Spadoni</dc:title>
  <dc:creator>Acadia User</dc:creator>
  <cp:lastModifiedBy>Acadia User</cp:lastModifiedBy>
  <cp:revision>29</cp:revision>
  <cp:lastPrinted>2013-09-25T20:04:48Z</cp:lastPrinted>
  <dcterms:created xsi:type="dcterms:W3CDTF">2012-09-06T13:38:54Z</dcterms:created>
  <dcterms:modified xsi:type="dcterms:W3CDTF">2013-09-25T20:11:17Z</dcterms:modified>
</cp:coreProperties>
</file>