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0080625" cy="7597775"/>
  <p:notesSz cx="6797675" cy="9856788"/>
  <p:defaultTextStyle>
    <a:defPPr>
      <a:defRPr lang="en-US"/>
    </a:defPPr>
    <a:lvl1pPr marL="0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5069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0138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5207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0275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25344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0413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35482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0551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212" y="66"/>
      </p:cViewPr>
      <p:guideLst>
        <p:guide orient="horz" pos="2393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F5024-5BDA-4828-9F6A-802D2A0340DF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39775"/>
            <a:ext cx="49022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62238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B9B8A-1639-492D-BB54-E4B73AF40D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7493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5069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0138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15207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20275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25344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30413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35482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40551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739775"/>
            <a:ext cx="49022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B9B8A-1639-492D-BB54-E4B73AF40D2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219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360235"/>
            <a:ext cx="8568531" cy="16285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4305406"/>
            <a:ext cx="7056438" cy="19416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5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0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5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0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5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0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35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0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3279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9936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04264"/>
            <a:ext cx="2268141" cy="64827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4264"/>
            <a:ext cx="6636411" cy="64827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751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5766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82274"/>
            <a:ext cx="8568531" cy="150900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20262"/>
            <a:ext cx="8568531" cy="166201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506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01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52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202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53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3041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3548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405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1682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772815"/>
            <a:ext cx="4452276" cy="501418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772815"/>
            <a:ext cx="4452276" cy="501418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9261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700706"/>
            <a:ext cx="4454027" cy="70877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5069" indent="0">
              <a:buNone/>
              <a:defRPr sz="2200" b="1"/>
            </a:lvl2pPr>
            <a:lvl3pPr marL="1010138" indent="0">
              <a:buNone/>
              <a:defRPr sz="2000" b="1"/>
            </a:lvl3pPr>
            <a:lvl4pPr marL="1515207" indent="0">
              <a:buNone/>
              <a:defRPr sz="1800" b="1"/>
            </a:lvl4pPr>
            <a:lvl5pPr marL="2020275" indent="0">
              <a:buNone/>
              <a:defRPr sz="1800" b="1"/>
            </a:lvl5pPr>
            <a:lvl6pPr marL="2525344" indent="0">
              <a:buNone/>
              <a:defRPr sz="1800" b="1"/>
            </a:lvl6pPr>
            <a:lvl7pPr marL="3030413" indent="0">
              <a:buNone/>
              <a:defRPr sz="1800" b="1"/>
            </a:lvl7pPr>
            <a:lvl8pPr marL="3535482" indent="0">
              <a:buNone/>
              <a:defRPr sz="1800" b="1"/>
            </a:lvl8pPr>
            <a:lvl9pPr marL="404055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409480"/>
            <a:ext cx="4454027" cy="4377515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700706"/>
            <a:ext cx="4455776" cy="70877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5069" indent="0">
              <a:buNone/>
              <a:defRPr sz="2200" b="1"/>
            </a:lvl2pPr>
            <a:lvl3pPr marL="1010138" indent="0">
              <a:buNone/>
              <a:defRPr sz="2000" b="1"/>
            </a:lvl3pPr>
            <a:lvl4pPr marL="1515207" indent="0">
              <a:buNone/>
              <a:defRPr sz="1800" b="1"/>
            </a:lvl4pPr>
            <a:lvl5pPr marL="2020275" indent="0">
              <a:buNone/>
              <a:defRPr sz="1800" b="1"/>
            </a:lvl5pPr>
            <a:lvl6pPr marL="2525344" indent="0">
              <a:buNone/>
              <a:defRPr sz="1800" b="1"/>
            </a:lvl6pPr>
            <a:lvl7pPr marL="3030413" indent="0">
              <a:buNone/>
              <a:defRPr sz="1800" b="1"/>
            </a:lvl7pPr>
            <a:lvl8pPr marL="3535482" indent="0">
              <a:buNone/>
              <a:defRPr sz="1800" b="1"/>
            </a:lvl8pPr>
            <a:lvl9pPr marL="404055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409480"/>
            <a:ext cx="4455776" cy="4377515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361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175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7691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2" y="302504"/>
            <a:ext cx="3316456" cy="12874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5" y="302505"/>
            <a:ext cx="5635349" cy="6484490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2" y="1589905"/>
            <a:ext cx="3316456" cy="5197090"/>
          </a:xfrm>
        </p:spPr>
        <p:txBody>
          <a:bodyPr/>
          <a:lstStyle>
            <a:lvl1pPr marL="0" indent="0">
              <a:buNone/>
              <a:defRPr sz="1500"/>
            </a:lvl1pPr>
            <a:lvl2pPr marL="505069" indent="0">
              <a:buNone/>
              <a:defRPr sz="1300"/>
            </a:lvl2pPr>
            <a:lvl3pPr marL="1010138" indent="0">
              <a:buNone/>
              <a:defRPr sz="1100"/>
            </a:lvl3pPr>
            <a:lvl4pPr marL="1515207" indent="0">
              <a:buNone/>
              <a:defRPr sz="1000"/>
            </a:lvl4pPr>
            <a:lvl5pPr marL="2020275" indent="0">
              <a:buNone/>
              <a:defRPr sz="1000"/>
            </a:lvl5pPr>
            <a:lvl6pPr marL="2525344" indent="0">
              <a:buNone/>
              <a:defRPr sz="1000"/>
            </a:lvl6pPr>
            <a:lvl7pPr marL="3030413" indent="0">
              <a:buNone/>
              <a:defRPr sz="1000"/>
            </a:lvl7pPr>
            <a:lvl8pPr marL="3535482" indent="0">
              <a:buNone/>
              <a:defRPr sz="1000"/>
            </a:lvl8pPr>
            <a:lvl9pPr marL="404055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068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318443"/>
            <a:ext cx="6048375" cy="62787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8875"/>
            <a:ext cx="6048375" cy="4558665"/>
          </a:xfrm>
        </p:spPr>
        <p:txBody>
          <a:bodyPr/>
          <a:lstStyle>
            <a:lvl1pPr marL="0" indent="0">
              <a:buNone/>
              <a:defRPr sz="3500"/>
            </a:lvl1pPr>
            <a:lvl2pPr marL="505069" indent="0">
              <a:buNone/>
              <a:defRPr sz="3100"/>
            </a:lvl2pPr>
            <a:lvl3pPr marL="1010138" indent="0">
              <a:buNone/>
              <a:defRPr sz="2700"/>
            </a:lvl3pPr>
            <a:lvl4pPr marL="1515207" indent="0">
              <a:buNone/>
              <a:defRPr sz="2200"/>
            </a:lvl4pPr>
            <a:lvl5pPr marL="2020275" indent="0">
              <a:buNone/>
              <a:defRPr sz="2200"/>
            </a:lvl5pPr>
            <a:lvl6pPr marL="2525344" indent="0">
              <a:buNone/>
              <a:defRPr sz="2200"/>
            </a:lvl6pPr>
            <a:lvl7pPr marL="3030413" indent="0">
              <a:buNone/>
              <a:defRPr sz="2200"/>
            </a:lvl7pPr>
            <a:lvl8pPr marL="3535482" indent="0">
              <a:buNone/>
              <a:defRPr sz="2200"/>
            </a:lvl8pPr>
            <a:lvl9pPr marL="4040551" indent="0">
              <a:buNone/>
              <a:defRPr sz="22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46315"/>
            <a:ext cx="6048375" cy="891683"/>
          </a:xfrm>
        </p:spPr>
        <p:txBody>
          <a:bodyPr/>
          <a:lstStyle>
            <a:lvl1pPr marL="0" indent="0">
              <a:buNone/>
              <a:defRPr sz="1500"/>
            </a:lvl1pPr>
            <a:lvl2pPr marL="505069" indent="0">
              <a:buNone/>
              <a:defRPr sz="1300"/>
            </a:lvl2pPr>
            <a:lvl3pPr marL="1010138" indent="0">
              <a:buNone/>
              <a:defRPr sz="1100"/>
            </a:lvl3pPr>
            <a:lvl4pPr marL="1515207" indent="0">
              <a:buNone/>
              <a:defRPr sz="1000"/>
            </a:lvl4pPr>
            <a:lvl5pPr marL="2020275" indent="0">
              <a:buNone/>
              <a:defRPr sz="1000"/>
            </a:lvl5pPr>
            <a:lvl6pPr marL="2525344" indent="0">
              <a:buNone/>
              <a:defRPr sz="1000"/>
            </a:lvl6pPr>
            <a:lvl7pPr marL="3030413" indent="0">
              <a:buNone/>
              <a:defRPr sz="1000"/>
            </a:lvl7pPr>
            <a:lvl8pPr marL="3535482" indent="0">
              <a:buNone/>
              <a:defRPr sz="1000"/>
            </a:lvl8pPr>
            <a:lvl9pPr marL="404055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487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304263"/>
            <a:ext cx="9072563" cy="1266296"/>
          </a:xfrm>
          <a:prstGeom prst="rect">
            <a:avLst/>
          </a:prstGeom>
        </p:spPr>
        <p:txBody>
          <a:bodyPr vert="horz" lIns="101014" tIns="50507" rIns="101014" bIns="5050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772815"/>
            <a:ext cx="9072563" cy="5014180"/>
          </a:xfrm>
          <a:prstGeom prst="rect">
            <a:avLst/>
          </a:prstGeom>
        </p:spPr>
        <p:txBody>
          <a:bodyPr vert="horz" lIns="101014" tIns="50507" rIns="101014" bIns="505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7042012"/>
            <a:ext cx="2352146" cy="404511"/>
          </a:xfrm>
          <a:prstGeom prst="rect">
            <a:avLst/>
          </a:prstGeom>
        </p:spPr>
        <p:txBody>
          <a:bodyPr vert="horz" lIns="101014" tIns="50507" rIns="101014" bIns="5050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AA844-4DA6-47DF-8CAD-F7EE4740809B}" type="datetimeFigureOut">
              <a:rPr lang="en-CA" smtClean="0"/>
              <a:t>11/09/2012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7042012"/>
            <a:ext cx="3192198" cy="404511"/>
          </a:xfrm>
          <a:prstGeom prst="rect">
            <a:avLst/>
          </a:prstGeom>
        </p:spPr>
        <p:txBody>
          <a:bodyPr vert="horz" lIns="101014" tIns="50507" rIns="101014" bIns="5050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7042012"/>
            <a:ext cx="2352146" cy="404511"/>
          </a:xfrm>
          <a:prstGeom prst="rect">
            <a:avLst/>
          </a:prstGeom>
        </p:spPr>
        <p:txBody>
          <a:bodyPr vert="horz" lIns="101014" tIns="50507" rIns="101014" bIns="5050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94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0138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802" indent="-378802" algn="l" defTabSz="1010138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0737" indent="-315668" algn="l" defTabSz="1010138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2672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67741" indent="-252534" algn="l" defTabSz="1010138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2810" indent="-252534" algn="l" defTabSz="1010138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7879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82947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8016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93085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5069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0138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5207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0275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5344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413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35482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0551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336" y="-80757"/>
            <a:ext cx="5001181" cy="779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96496" y="1166295"/>
            <a:ext cx="2143363" cy="534496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 numCol="1" spcCol="0">
            <a:noAutofit/>
          </a:bodyPr>
          <a:lstStyle/>
          <a:p>
            <a:r>
              <a:rPr lang="en-US" sz="2200" dirty="0"/>
              <a:t>Fifth Annual Conference </a:t>
            </a:r>
            <a:r>
              <a:rPr lang="en-CA" sz="2200" dirty="0"/>
              <a:t/>
            </a:r>
            <a:br>
              <a:rPr lang="en-CA" sz="2200" dirty="0"/>
            </a:br>
            <a:r>
              <a:rPr lang="en-US" sz="2200" dirty="0"/>
              <a:t>of the</a:t>
            </a:r>
            <a:r>
              <a:rPr lang="en-CA" sz="2200" dirty="0"/>
              <a:t/>
            </a:r>
            <a:br>
              <a:rPr lang="en-CA" sz="2200" dirty="0"/>
            </a:br>
            <a:r>
              <a:rPr lang="en-US" sz="2200" dirty="0"/>
              <a:t>Atlantic Mediaeval Association</a:t>
            </a:r>
            <a:r>
              <a:rPr lang="en-CA" sz="3100" dirty="0"/>
              <a:t/>
            </a:r>
            <a:br>
              <a:rPr lang="en-CA" sz="3100" dirty="0"/>
            </a:br>
            <a:r>
              <a:rPr lang="en-CA" sz="3100" dirty="0"/>
              <a:t/>
            </a:r>
            <a:br>
              <a:rPr lang="en-CA" sz="3100" dirty="0"/>
            </a:b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14-15 September 2012</a:t>
            </a: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Acadia University</a:t>
            </a: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 </a:t>
            </a:r>
            <a:r>
              <a:rPr lang="en-CA" sz="1300" dirty="0"/>
              <a:t/>
            </a:r>
            <a:br>
              <a:rPr lang="en-CA" sz="1300" dirty="0"/>
            </a:br>
            <a:endParaRPr lang="en-CA" sz="1300" dirty="0"/>
          </a:p>
        </p:txBody>
      </p:sp>
      <p:sp>
        <p:nvSpPr>
          <p:cNvPr id="5" name="TextBox 4"/>
          <p:cNvSpPr txBox="1"/>
          <p:nvPr/>
        </p:nvSpPr>
        <p:spPr>
          <a:xfrm>
            <a:off x="295858" y="2862783"/>
            <a:ext cx="3492888" cy="3410599"/>
          </a:xfrm>
          <a:prstGeom prst="rect">
            <a:avLst/>
          </a:prstGeom>
          <a:noFill/>
          <a:ln>
            <a:noFill/>
          </a:ln>
        </p:spPr>
        <p:txBody>
          <a:bodyPr wrap="square" lIns="101014" tIns="50507" rIns="101014" bIns="50507" rtlCol="0">
            <a:spAutoFit/>
          </a:bodyPr>
          <a:lstStyle/>
          <a:p>
            <a:pPr algn="ctr"/>
            <a:r>
              <a:rPr lang="en-US" sz="1500" dirty="0"/>
              <a:t>The Organizing Committee and Atlantic Medieval Association thank the following for their support: </a:t>
            </a: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 </a:t>
            </a: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Dean </a:t>
            </a:r>
            <a:r>
              <a:rPr lang="en-US" sz="1300" dirty="0" smtClean="0"/>
              <a:t>of </a:t>
            </a:r>
            <a:r>
              <a:rPr lang="en-US" sz="1300" dirty="0"/>
              <a:t>Arts, Acadia University</a:t>
            </a: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Department of English &amp; Theatre, Acadia University</a:t>
            </a: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Department of History and Classics, Acadia University</a:t>
            </a: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Durham University</a:t>
            </a: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&amp;</a:t>
            </a:r>
            <a:r>
              <a:rPr lang="en-CA" sz="1300" dirty="0"/>
              <a:t/>
            </a:r>
            <a:br>
              <a:rPr lang="en-CA" sz="1300" dirty="0"/>
            </a:br>
            <a:r>
              <a:rPr lang="en-US" sz="1300" dirty="0"/>
              <a:t>Colleen </a:t>
            </a:r>
            <a:r>
              <a:rPr lang="en-US" sz="1300" dirty="0" err="1" smtClean="0"/>
              <a:t>Spadoni</a:t>
            </a:r>
            <a:r>
              <a:rPr lang="en-US" sz="1300" dirty="0" smtClean="0"/>
              <a:t> </a:t>
            </a:r>
            <a:r>
              <a:rPr lang="en-US" sz="1300" dirty="0"/>
              <a:t>and Erin Patterson </a:t>
            </a:r>
            <a:r>
              <a:rPr lang="en-US" sz="1300" dirty="0" smtClean="0"/>
              <a:t> for their assistance</a:t>
            </a:r>
          </a:p>
          <a:p>
            <a:pPr algn="ctr"/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" t="5144" r="5823" b="11726"/>
          <a:stretch/>
        </p:blipFill>
        <p:spPr bwMode="auto">
          <a:xfrm>
            <a:off x="591098" y="5743103"/>
            <a:ext cx="3081062" cy="1667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34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2" y="1"/>
            <a:ext cx="5318716" cy="754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78403" y="1"/>
            <a:ext cx="5318716" cy="754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912354" y="628661"/>
            <a:ext cx="8255917" cy="6520799"/>
          </a:xfrm>
          <a:prstGeom prst="rect">
            <a:avLst/>
          </a:prstGeom>
          <a:solidFill>
            <a:schemeClr val="bg1"/>
          </a:solidFill>
        </p:spPr>
        <p:txBody>
          <a:bodyPr wrap="square" lIns="101014" tIns="50507" rIns="101014" bIns="50507" numCol="2" spcCol="795384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Friday 14 September</a:t>
            </a:r>
            <a:endParaRPr lang="en-CA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2:30-4:00	Registration and Welcome, 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Beveridge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Arts Centre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Lobby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4:30-5:45	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Plenary  (BAC132)</a:t>
            </a:r>
          </a:p>
          <a:p>
            <a:pPr lvl="1" indent="-457200"/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Neil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Cartlidge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(Durham University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CA" sz="1200" dirty="0" smtClean="0">
                <a:latin typeface="Times New Roman" pitchFamily="18" charset="0"/>
                <a:cs typeface="Times New Roman" pitchFamily="18" charset="0"/>
              </a:rPr>
              <a:t>,  ‘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Yes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No?: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Contraries in Medieval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Culture’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6:00	Reception and Dinner</a:t>
            </a:r>
            <a:endParaRPr lang="en-CA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Blomidon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Inn, Main St.,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Wolfville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Saturday 15 September</a:t>
            </a:r>
            <a:endParaRPr lang="en-CA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9:00-10:30	Session I  (BAC237)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Melissa Furrow (Dalhousie University), Queen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Philippa’s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Mottoes: Language, Context, and Meaning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Michael Fournier (Dalhousie University), The Order of the Sciences on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Erec’s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Coronation Robes 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Kathy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Cawsey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Dalhousie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University), The Performing Performance of Language: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Performative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Speech Acts and their Effect on Reality in Chaucer’s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The Book of the Duchess and The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Parlement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Foules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Coffee 10:30-10:45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10:45-12:15	Session II (BAC237)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John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Geck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(University of Toronto), ‘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Þi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bodi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was so white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ycore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,/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Wiþ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þine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nailes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is al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totore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’: Lyric echoes in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Sir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Orfeo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Catherine Innes-Parker (University of Prince Edward Island), Fifteenth-Century Translation of Spiritual Texts: Dumbing Down or Devotional Democracy?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Stephanie Morey (Saint Mary’s University), Fixing Spirituality: Patronage, Print and Prayer</a:t>
            </a:r>
          </a:p>
          <a:p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12:15-1:15 lunch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1:30-3:00	Session III (BAC237)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Anna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Smol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(Mount St. Vincent University), Tolkien and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Battle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Maldon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Criticism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Kevin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Whetter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(Acadia University), Warfare, Heroic Poetry, and the Modern Reception of the alliterative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Morte</a:t>
            </a:r>
            <a:r>
              <a:rPr lang="en-US" sz="12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i="1" dirty="0" err="1">
                <a:latin typeface="Times New Roman" pitchFamily="18" charset="0"/>
                <a:cs typeface="Times New Roman" pitchFamily="18" charset="0"/>
              </a:rPr>
              <a:t>Arthure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Cory Rushton (St Francis Xavier University), The Lawless West: Echoes of the Middle Ages in Roosevelt and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L'Amour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Coffee 3:00-3:30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3:30-4:30	Session IV (BAC237)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Sébastien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Rossignol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(Dalhousie University), The Charter is the Message: Ducal Chanceries in Thirteenth- and Fourteenth-century Silesia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pPr marL="441935" lvl="1" indent="-505069"/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Cynthia Neville (Dalhousie University), The King’s Protection and the King’s Peace under the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MacMalcolm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Kings of Scotland, in Scotland 1100-1286</a:t>
            </a:r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CA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4:30-5:30 Atlantic Medieval Association Annual General Meeting</a:t>
            </a:r>
            <a:endParaRPr lang="en-CA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643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18</Words>
  <Application>Microsoft Office PowerPoint</Application>
  <PresentationFormat>Custom</PresentationFormat>
  <Paragraphs>47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Fifth Annual Conference  of the Atlantic Mediaeval Association   14-15 September 2012 Acadia University   </vt:lpstr>
      <vt:lpstr>PowerPoint Presentation</vt:lpstr>
    </vt:vector>
  </TitlesOfParts>
  <Company>Acadia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Fifth Annual Conference  of the Atlantic Mediaeval Association       14-15 September 2012 Acadia University          The Organizing Committee and Atlantic Medieval Association thank the following for their support:    Dean or Arts, Acadia University Department of English &amp; Theatre, Acadia University Department of History and Classics, Acadia University Durham University &amp; Colleen Spadoni</dc:title>
  <dc:creator>Acadia User</dc:creator>
  <cp:lastModifiedBy>Acadia User</cp:lastModifiedBy>
  <cp:revision>22</cp:revision>
  <cp:lastPrinted>2012-09-11T17:59:15Z</cp:lastPrinted>
  <dcterms:created xsi:type="dcterms:W3CDTF">2012-09-06T13:38:54Z</dcterms:created>
  <dcterms:modified xsi:type="dcterms:W3CDTF">2012-09-11T18:49:50Z</dcterms:modified>
</cp:coreProperties>
</file>